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4"/>
  </p:notesMasterIdLst>
  <p:handoutMasterIdLst>
    <p:handoutMasterId r:id="rId55"/>
  </p:handoutMasterIdLst>
  <p:sldIdLst>
    <p:sldId id="256" r:id="rId3"/>
    <p:sldId id="257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30" r:id="rId44"/>
    <p:sldId id="331" r:id="rId45"/>
    <p:sldId id="332" r:id="rId46"/>
    <p:sldId id="333" r:id="rId47"/>
    <p:sldId id="334" r:id="rId48"/>
    <p:sldId id="335" r:id="rId49"/>
    <p:sldId id="336" r:id="rId50"/>
    <p:sldId id="337" r:id="rId51"/>
    <p:sldId id="338" r:id="rId52"/>
    <p:sldId id="339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34" d="100"/>
          <a:sy n="34" d="100"/>
        </p:scale>
        <p:origin x="-204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40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12/13/2014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1" r:id="rId13"/>
    <p:sldLayoutId id="2147483692" r:id="rId14"/>
    <p:sldLayoutId id="2147483694" r:id="rId15"/>
    <p:sldLayoutId id="2147483695" r:id="rId16"/>
    <p:sldLayoutId id="2147483697" r:id="rId17"/>
    <p:sldLayoutId id="2147483698" r:id="rId18"/>
    <p:sldLayoutId id="2147483700" r:id="rId19"/>
    <p:sldLayoutId id="2147483701" r:id="rId20"/>
    <p:sldLayoutId id="2147483703" r:id="rId21"/>
    <p:sldLayoutId id="2147483704" r:id="rId2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63782" y="703385"/>
            <a:ext cx="11028218" cy="506010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Impulse= change in momentum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Momentum is conserved, so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small astronaut that pushes a larger one will move faster  than the one pushed.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Astronaut being pushed is the only one that moves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0" y="63211"/>
            <a:ext cx="7017714" cy="90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C:\Users\Vicki\Dropbox\Physics 2014-15\2 Unit 2 - 10 Mechanics\pushing asteranaut in spa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636" y="-35141"/>
            <a:ext cx="3915930" cy="120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57746" y="703384"/>
            <a:ext cx="10834254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</a:t>
            </a:r>
            <a:r>
              <a:rPr lang="en-US" b="1" dirty="0">
                <a:solidFill>
                  <a:srgbClr val="FF0000"/>
                </a:solidFill>
              </a:rPr>
              <a:t>NOT true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Impulse= change in momentum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Momentum is conserved, so a small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astronaut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that pushes a larger one will move faster  than the one pushed.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 Astronaut being pushed is the only one that </a:t>
            </a:r>
            <a:r>
              <a:rPr lang="en-US" b="1" u="sng" dirty="0" smtClean="0">
                <a:solidFill>
                  <a:srgbClr val="FF0000"/>
                </a:solidFill>
              </a:rPr>
              <a:t>moves;  Both move, the smaller one </a:t>
            </a:r>
            <a:r>
              <a:rPr lang="en-US" b="1" u="sng" smtClean="0">
                <a:solidFill>
                  <a:srgbClr val="FF0000"/>
                </a:solidFill>
              </a:rPr>
              <a:t>will move faster.</a:t>
            </a:r>
            <a:endParaRPr lang="en-US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553153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Momentum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flock of mosquitoes could have a zero momentum if they were flying in different directions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conserved in equal and opposite directions in a reaction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Would make an arrow traveling twice as fast as another, travel twice as deep in a hay bale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68582" y="961292"/>
            <a:ext cx="10723418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Momentum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flock of mosquitoes could have a </a:t>
            </a:r>
            <a:r>
              <a:rPr lang="en-US" b="1" u="sng" dirty="0">
                <a:solidFill>
                  <a:srgbClr val="FF0000"/>
                </a:solidFill>
              </a:rPr>
              <a:t>zero momentum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they were flying in </a:t>
            </a:r>
            <a:r>
              <a:rPr lang="en-US" b="1" u="sng" dirty="0">
                <a:solidFill>
                  <a:srgbClr val="FF0000"/>
                </a:solidFill>
              </a:rPr>
              <a:t>different directions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conserved in </a:t>
            </a:r>
            <a:r>
              <a:rPr lang="en-US" b="1" u="sng" dirty="0">
                <a:solidFill>
                  <a:srgbClr val="FF0000"/>
                </a:solidFill>
              </a:rPr>
              <a:t>equal and opposite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directions in a reaction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Would make an arrow traveling twice as fast as another, travel twice as deep in a hay bale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FF0000"/>
                </a:solidFill>
              </a:rPr>
              <a:t>All of these are correct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5000 kg car slides across the road  with a constant velocity. The friction force between the car and road is about 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5000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50 000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5000 kg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19201" y="387927"/>
            <a:ext cx="6705600" cy="534785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5000 kg car slides across the road  with a constant velocity. The friction force between the car and road is about ____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5000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50 000 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5000 kg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58546" y="831273"/>
            <a:ext cx="44334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 = ma or wt. + mg</a:t>
            </a:r>
          </a:p>
          <a:p>
            <a:r>
              <a:rPr lang="en-US" sz="3200" b="1" dirty="0" smtClean="0"/>
              <a:t>So</a:t>
            </a:r>
          </a:p>
          <a:p>
            <a:r>
              <a:rPr lang="en-US" sz="3200" b="1" dirty="0" smtClean="0"/>
              <a:t>Friction force = mg</a:t>
            </a:r>
          </a:p>
          <a:p>
            <a:endParaRPr lang="en-US" sz="3200" b="1" dirty="0"/>
          </a:p>
          <a:p>
            <a:r>
              <a:rPr lang="en-US" sz="3200" b="1" dirty="0" smtClean="0"/>
              <a:t>= (5 000 kg) (10 m/s2)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= 50 000 N 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a car ran out of fuel in a frictionless environment,  it would have no external force acting on it, it would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Slow and stop slowly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Continue to speed up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No longer accelerate, but would continue with the same velocity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412475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a car ran out of fuel in a frictionless environment,  it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would have no external force acting on it, it would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Slow and stop slowly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Continue to speed up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No longer </a:t>
            </a:r>
            <a:r>
              <a:rPr lang="en-US" sz="3600" b="1" u="sng" dirty="0" smtClean="0">
                <a:solidFill>
                  <a:srgbClr val="FF0000"/>
                </a:solidFill>
              </a:rPr>
              <a:t>accelerate, but would continue with the same velocity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Constant velocity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Means no acceleration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Means no force is needed to keep the object moving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87928"/>
            <a:ext cx="9506260" cy="493435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Constant velocity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Means no acceleration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Means no force is needed to keep the object moving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all are </a:t>
            </a:r>
            <a:r>
              <a:rPr lang="en-US" sz="3600" b="1" u="sng" dirty="0" smtClean="0">
                <a:solidFill>
                  <a:srgbClr val="FF0000"/>
                </a:solidFill>
              </a:rPr>
              <a:t>correct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Constant velocity requires no force and has no acceleration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586154"/>
            <a:ext cx="4891630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Both the man and horse pull with 200 N of force what is the tension in the rope?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88" t="-478" b="67707"/>
          <a:stretch/>
        </p:blipFill>
        <p:spPr bwMode="auto">
          <a:xfrm>
            <a:off x="7359478" y="-1"/>
            <a:ext cx="4832522" cy="246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26830"/>
            <a:ext cx="9717276" cy="447821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speed of an apple that falls for 5 seconds?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670383" cy="43375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speed of an apple that falls for 5 seconds?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V = g t</a:t>
            </a:r>
            <a:endParaRPr lang="en-US" b="1" u="sng" dirty="0">
              <a:solidFill>
                <a:srgbClr val="FF0000"/>
              </a:solidFill>
            </a:endParaRP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So 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5 sec (10 m/s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2</a:t>
            </a:r>
            <a:r>
              <a:rPr lang="en-US" b="1" u="sng" dirty="0" smtClean="0">
                <a:solidFill>
                  <a:srgbClr val="FF0000"/>
                </a:solidFill>
              </a:rPr>
              <a:t>)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= 50 m/s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7641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cat goes from 10 m/s to a complete stop in 5 seconds. What is its acceleration?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57659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cat goes from 10 m/s to a complete stop in 5 seconds. What is its acceleration?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rgbClr val="FF0000"/>
                </a:solidFill>
              </a:rPr>
              <a:t>A = 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vf</a:t>
            </a:r>
            <a:r>
              <a:rPr lang="en-US" sz="3600" b="1" u="sng" dirty="0" smtClean="0">
                <a:solidFill>
                  <a:srgbClr val="FF0000"/>
                </a:solidFill>
              </a:rPr>
              <a:t> – vi  </a:t>
            </a:r>
            <a:r>
              <a:rPr lang="en-US" sz="3600" b="1" dirty="0" smtClean="0">
                <a:solidFill>
                  <a:srgbClr val="FF0000"/>
                </a:solidFill>
              </a:rPr>
              <a:t>                       </a:t>
            </a:r>
            <a:r>
              <a:rPr lang="en-US" sz="3600" b="1" u="sng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a = </a:t>
            </a:r>
            <a:r>
              <a:rPr lang="en-US" sz="3600" b="1" u="sng" dirty="0" smtClean="0">
                <a:solidFill>
                  <a:srgbClr val="FF0000"/>
                </a:solidFill>
              </a:rPr>
              <a:t>0 m/s – 10 m/s</a:t>
            </a:r>
          </a:p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         5 sec				5 sec</a:t>
            </a:r>
          </a:p>
          <a:p>
            <a:pPr lvl="0">
              <a:lnSpc>
                <a:spcPct val="150000"/>
              </a:lnSpc>
            </a:pPr>
            <a:endParaRPr lang="en-US" sz="3600" b="1" u="sng" dirty="0">
              <a:solidFill>
                <a:srgbClr val="FF0000"/>
              </a:solidFill>
            </a:endParaRPr>
          </a:p>
          <a:p>
            <a:pPr lvl="0" algn="ctr">
              <a:lnSpc>
                <a:spcPct val="150000"/>
              </a:lnSpc>
            </a:pPr>
            <a:r>
              <a:rPr lang="en-US" sz="3600" b="1" dirty="0" smtClean="0">
                <a:solidFill>
                  <a:srgbClr val="FF0000"/>
                </a:solidFill>
              </a:rPr>
              <a:t>= - 2 m/s2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9028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If a rock falls off a cliff and falls for 10 seconds, how tall was the cliff?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492367"/>
            <a:ext cx="6784374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a rock falls off a cliff and falls for 10 seconds, how tall was the cliff?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Vi = 0; t = 10 s; g = 10 m/s</a:t>
            </a:r>
            <a:r>
              <a:rPr lang="en-US" sz="3600" b="1" u="sng" baseline="30000" dirty="0" smtClean="0">
                <a:solidFill>
                  <a:srgbClr val="FF0000"/>
                </a:solidFill>
              </a:rPr>
              <a:t>2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= ½ ( 10 m/s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2</a:t>
            </a:r>
            <a:r>
              <a:rPr lang="en-US" b="1" u="sng" dirty="0" smtClean="0">
                <a:solidFill>
                  <a:srgbClr val="FF0000"/>
                </a:solidFill>
              </a:rPr>
              <a:t>) (10 sec) 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2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=( 5 m/s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2</a:t>
            </a:r>
            <a:r>
              <a:rPr lang="en-US" b="1" u="sng" dirty="0" smtClean="0">
                <a:solidFill>
                  <a:srgbClr val="FF0000"/>
                </a:solidFill>
              </a:rPr>
              <a:t>) ( 100 s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2</a:t>
            </a:r>
            <a:r>
              <a:rPr lang="en-US" b="1" u="sng" dirty="0" smtClean="0">
                <a:solidFill>
                  <a:srgbClr val="FF0000"/>
                </a:solidFill>
              </a:rPr>
              <a:t>)</a:t>
            </a:r>
            <a:endParaRPr lang="en-US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= 500 m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Rectangle 1"/>
          <p:cNvSpPr/>
          <p:nvPr/>
        </p:nvSpPr>
        <p:spPr>
          <a:xfrm>
            <a:off x="9116289" y="221674"/>
            <a:ext cx="282632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Acceleration due to gravity &amp; Free falling objects</a:t>
            </a:r>
          </a:p>
          <a:p>
            <a:r>
              <a:rPr lang="en-US" sz="2400" b="1" dirty="0" err="1"/>
              <a:t>Vf</a:t>
            </a:r>
            <a:r>
              <a:rPr lang="en-US" sz="2400" b="1" dirty="0"/>
              <a:t> = v </a:t>
            </a:r>
            <a:r>
              <a:rPr lang="en-US" sz="2400" b="1" dirty="0" err="1"/>
              <a:t>i</a:t>
            </a:r>
            <a:r>
              <a:rPr lang="en-US" sz="2400" b="1" dirty="0"/>
              <a:t> + </a:t>
            </a:r>
            <a:r>
              <a:rPr lang="en-US" sz="2400" b="1" dirty="0" err="1"/>
              <a:t>gt</a:t>
            </a:r>
            <a:endParaRPr lang="en-US" sz="2400" b="1" dirty="0"/>
          </a:p>
          <a:p>
            <a:endParaRPr lang="en-US" sz="2400" b="1" dirty="0"/>
          </a:p>
          <a:p>
            <a:r>
              <a:rPr lang="en-US" sz="2800" b="1" dirty="0">
                <a:solidFill>
                  <a:srgbClr val="FF0000"/>
                </a:solidFill>
              </a:rPr>
              <a:t>D = v it + ½ gt2</a:t>
            </a:r>
          </a:p>
          <a:p>
            <a:endParaRPr lang="en-US" sz="2400" b="1" dirty="0"/>
          </a:p>
          <a:p>
            <a:r>
              <a:rPr lang="en-US" sz="2400" b="1" dirty="0" err="1"/>
              <a:t>Vf</a:t>
            </a:r>
            <a:r>
              <a:rPr lang="en-US" sz="2400" b="1" dirty="0"/>
              <a:t>   2 = vi 2   + 2 </a:t>
            </a:r>
            <a:r>
              <a:rPr lang="en-US" sz="2400" b="1" dirty="0" err="1"/>
              <a:t>gd</a:t>
            </a:r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Distance = gt2 </a:t>
            </a:r>
          </a:p>
          <a:p>
            <a:r>
              <a:rPr lang="en-US" sz="2400" b="1" dirty="0"/>
              <a:t> 	       2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607127" y="820614"/>
            <a:ext cx="1039090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of these does not have an acceleration of 10 m/s2?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ball thrown upward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ball thrown downward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ball thrown in a horizontal direction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ball at the top of a toss, just before it falls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space ship in orbit with a constant velocity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of these does not have an acceleration of 10 m/s2?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ball thrown upward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ball thrown downward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ball thrown in a horizontal direction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ball at the top of a toss, just before it falls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space ship in orbit with a </a:t>
            </a:r>
            <a:r>
              <a:rPr lang="en-US" b="1" u="sng" dirty="0">
                <a:solidFill>
                  <a:srgbClr val="FF0000"/>
                </a:solidFill>
              </a:rPr>
              <a:t>constant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10350322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Force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Unit is a Newton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Includes gravity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a vector quantity because it has magnitude &amp; direction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Force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Unit is a </a:t>
            </a:r>
            <a:r>
              <a:rPr lang="en-US" b="1" dirty="0">
                <a:solidFill>
                  <a:srgbClr val="FF0000"/>
                </a:solidFill>
              </a:rPr>
              <a:t>Newton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Includes </a:t>
            </a:r>
            <a:r>
              <a:rPr lang="en-US" b="1" dirty="0">
                <a:solidFill>
                  <a:srgbClr val="FF0000"/>
                </a:solidFill>
              </a:rPr>
              <a:t>gravity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a vector quantity because it </a:t>
            </a:r>
            <a:r>
              <a:rPr lang="en-US" b="1" dirty="0">
                <a:solidFill>
                  <a:srgbClr val="FF0000"/>
                </a:solidFill>
              </a:rPr>
              <a:t>has magnitude &amp; direction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 are </a:t>
            </a:r>
            <a:r>
              <a:rPr lang="en-US" b="1" u="sng" dirty="0" smtClean="0">
                <a:solidFill>
                  <a:srgbClr val="FF0000"/>
                </a:solidFill>
              </a:rPr>
              <a:t>correct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2604655"/>
            <a:ext cx="8885530" cy="248315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Both the man and horse pull with 200 N of force what is the tension in the rope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 algn="ctr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200 N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5" b="69108"/>
          <a:stretch/>
        </p:blipFill>
        <p:spPr bwMode="auto">
          <a:xfrm>
            <a:off x="3491346" y="137291"/>
            <a:ext cx="4586143" cy="190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parachutist falls with 50 N of force downward and air resistance of 10 N upward. The net force is____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parachutist falls with 50 N of force downward and air resistance of 10 N upward. The net force is____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50 down - 10 up = 40 N downward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you weigh 100 kg, what is your weight in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Newtons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If you weigh 100 kg, what is your weight in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Newtons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F = ma or 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wt</a:t>
            </a:r>
            <a:r>
              <a:rPr lang="en-US" sz="3600" b="1" u="sng" dirty="0" smtClean="0">
                <a:solidFill>
                  <a:srgbClr val="FF0000"/>
                </a:solidFill>
              </a:rPr>
              <a:t> = mg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= 100 kg ( 10 m/s</a:t>
            </a:r>
            <a:r>
              <a:rPr lang="en-US" sz="3600" b="1" u="sng" baseline="30000" dirty="0" smtClean="0">
                <a:solidFill>
                  <a:srgbClr val="FF0000"/>
                </a:solidFill>
              </a:rPr>
              <a:t>2</a:t>
            </a:r>
            <a:r>
              <a:rPr lang="en-US" sz="3600" b="1" u="sng" dirty="0" smtClean="0">
                <a:solidFill>
                  <a:srgbClr val="FF0000"/>
                </a:solidFill>
              </a:rPr>
              <a:t>)</a:t>
            </a:r>
          </a:p>
          <a:p>
            <a:pPr lv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= 1000 N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mass of a ball that is thrown with a force of 10 N and it accelerates at 2 m/</a:t>
            </a:r>
            <a:r>
              <a:rPr lang="en-US" b="1" baseline="30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mass of a ball that is thrown with a force of 10 N and it accelerates at 2 m/</a:t>
            </a:r>
            <a:r>
              <a:rPr lang="en-US" b="1" baseline="30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F = ma       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10 N = Mass (10 m/s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2</a:t>
            </a:r>
            <a:r>
              <a:rPr lang="en-US" b="1" u="sng" dirty="0" smtClean="0">
                <a:solidFill>
                  <a:srgbClr val="FF0000"/>
                </a:solidFill>
              </a:rPr>
              <a:t>)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1 kg = mass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529707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falling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 object  has terminal velocity when the acceleration is zero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a 50 N weight force falls with an air resistance of 50 N, the acceleration is 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31630"/>
            <a:ext cx="9506259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falling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object  has </a:t>
            </a:r>
            <a:r>
              <a:rPr lang="en-US" b="1" dirty="0">
                <a:solidFill>
                  <a:srgbClr val="FF0000"/>
                </a:solidFill>
              </a:rPr>
              <a:t>terminal velocity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the acceleration </a:t>
            </a:r>
            <a:r>
              <a:rPr lang="en-US" b="1" dirty="0">
                <a:solidFill>
                  <a:srgbClr val="FF0000"/>
                </a:solidFill>
              </a:rPr>
              <a:t>is zero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a 50 N weight force falls with an air resistance of 50 N, the acceleration is 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Both are correct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91491" y="984737"/>
            <a:ext cx="11000509" cy="494500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Work is only done when the force moves through a distance.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Work occurs only when the force and direction of motion are the same (not at right angles or rolling)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Work involves the distance that a force acts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same job that is done in ½ the time does twice as much work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19200" y="867508"/>
            <a:ext cx="1097280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Work is only done when the force moves through a distance.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Work occurs only when the force and direction of motion are the same (not at right angles or rolling)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Work involves the distance that a force acts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 same job that is done in ½ the time does twice as much </a:t>
            </a:r>
            <a:r>
              <a:rPr lang="en-US" b="1" u="sng" dirty="0" smtClean="0">
                <a:solidFill>
                  <a:srgbClr val="FF0000"/>
                </a:solidFill>
              </a:rPr>
              <a:t>work/  </a:t>
            </a:r>
            <a:r>
              <a:rPr lang="en-US" b="1" dirty="0" smtClean="0">
                <a:solidFill>
                  <a:srgbClr val="FF0000"/>
                </a:solidFill>
              </a:rPr>
              <a:t>The work is the same, only power is changed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the man is pushing with 200 N of force, the elephant is pushing with ____ N force.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100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200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7854" y="2616501"/>
            <a:ext cx="3034145" cy="3047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632364"/>
            <a:ext cx="9670384" cy="254923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Identify the point with the most potential energy and most kinetic energy.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881" y="0"/>
            <a:ext cx="4332119" cy="263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131126"/>
            <a:ext cx="9482814" cy="200358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Identify the point with the most potential energy and most kinetic energy.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759" y="0"/>
            <a:ext cx="4824570" cy="341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braking car or bow that has been shot has its KE converted into __________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braking car or bow that has been shot has its KE converted into __________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heat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How could you increase the force  or velocity of a gun?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272144"/>
            <a:ext cx="9506259" cy="288600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How could you increase the force  or velocity of a gun?</a:t>
            </a:r>
          </a:p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Use a longer barrel</a:t>
            </a:r>
          </a:p>
          <a:p>
            <a:pPr lvl="0" algn="ctr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Ft= mv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13314" name="Picture 2" descr="C:\Users\Vicki\Dropbox\Physics 2014-15\2 Unit 2 - 10 Mechanics\impulse = change in moment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991" y="0"/>
            <a:ext cx="4369722" cy="204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building a water mill, which will produce more momentum?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wheel the water slides off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wheel where the water bounces up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building a water mill, which will produce more momentum?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wheel the water slides off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 wheel where the water bounces up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The higher it bounces, the more momentum and force it has.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10303428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 stopping  force is required to stop a car  when it has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 momentum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9753599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More stopping  force is required to stop a car  when it has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More momentum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More velocity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More mass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All of these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529706" cy="45016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the man is pushing with 200 N of force, the elephant is pushing with ____ N force.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100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200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Equal and opposite forces</a:t>
            </a:r>
            <a:endParaRPr lang="en-US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736" y="1384877"/>
            <a:ext cx="3035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482813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 an elastic collision, 2 cars would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Stick together as they move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Transfer energy and the first will stop at the point of impact.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960004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 an elastic collision, 2 cars would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Stick together as they move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Transfer energy and the first will stop at the point of impact.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6720430" cy="4501661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2 kg ball with a momentum of 10 has a speed of___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726" y="1549188"/>
            <a:ext cx="2078183" cy="30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79938"/>
            <a:ext cx="5972286" cy="46657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2 kg ball with a momentum of 10 has a speed of___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P = mv   (impulse = mass x velocity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10 kg-m/s = 2 kg (x m/s)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= </a:t>
            </a:r>
            <a:r>
              <a:rPr lang="en-US" b="1" u="sng" dirty="0" smtClean="0">
                <a:solidFill>
                  <a:srgbClr val="FF0000"/>
                </a:solidFill>
              </a:rPr>
              <a:t>5 m/s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3817" y="2101250"/>
            <a:ext cx="1662113" cy="2409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542866"/>
            <a:ext cx="9811060" cy="224833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If 2 identical cars, one fast and one slow, collide head on and stick together. They will roll in the direction ____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927" y="0"/>
            <a:ext cx="8060617" cy="354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468923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If 2 identical cars, one fast and one slow, collide head on and stick together. They will roll in the direction 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The faster car was initially going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76" y="530370"/>
            <a:ext cx="322897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1738</Words>
  <Application>Microsoft Office PowerPoint</Application>
  <PresentationFormat>Custom</PresentationFormat>
  <Paragraphs>312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PowerPoint Presentation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2014-12-14T06:34:36Z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